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62" r:id="rId5"/>
    <p:sldId id="263" r:id="rId6"/>
    <p:sldId id="259" r:id="rId7"/>
    <p:sldId id="260" r:id="rId8"/>
    <p:sldId id="261" r:id="rId9"/>
    <p:sldId id="264"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56" autoAdjust="0"/>
    <p:restoredTop sz="94660"/>
  </p:normalViewPr>
  <p:slideViewPr>
    <p:cSldViewPr snapToGrid="0">
      <p:cViewPr varScale="1">
        <p:scale>
          <a:sx n="66" d="100"/>
          <a:sy n="66" d="100"/>
        </p:scale>
        <p:origin x="6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D00C4B-235E-428A-A51C-242789A95CC0}" type="datetimeFigureOut">
              <a:rPr lang="ru-RU" smtClean="0"/>
              <a:t>17.09.2019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01F364-E9E3-4B04-84E9-535785E92671}" type="slidenum">
              <a:rPr lang="ru-RU" smtClean="0"/>
              <a:t>‹#›</a:t>
            </a:fld>
            <a:endParaRPr lang="ru-RU"/>
          </a:p>
        </p:txBody>
      </p:sp>
    </p:spTree>
    <p:extLst>
      <p:ext uri="{BB962C8B-B14F-4D97-AF65-F5344CB8AC3E}">
        <p14:creationId xmlns:p14="http://schemas.microsoft.com/office/powerpoint/2010/main" val="1456660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Жер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учаскесінің</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екі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түрі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бар.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бөлінетін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және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бөлінбейтін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жер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учаскесі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ru-RU" sz="105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A501F364-E9E3-4B04-84E9-535785E92671}" type="slidenum">
              <a:rPr lang="ru-RU" smtClean="0"/>
              <a:t>5</a:t>
            </a:fld>
            <a:endParaRPr lang="ru-RU"/>
          </a:p>
        </p:txBody>
      </p:sp>
    </p:spTree>
    <p:extLst>
      <p:ext uri="{BB962C8B-B14F-4D97-AF65-F5344CB8AC3E}">
        <p14:creationId xmlns:p14="http://schemas.microsoft.com/office/powerpoint/2010/main" val="3107088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жалпы</a:t>
            </a:r>
            <a:r>
              <a:rPr lang="ru-RU" dirty="0" smtClean="0"/>
              <a:t> ж</a:t>
            </a:r>
            <a:r>
              <a:rPr lang="en-US" dirty="0" smtClean="0"/>
              <a:t>ə</a:t>
            </a:r>
            <a:r>
              <a:rPr lang="ru-RU" dirty="0" smtClean="0"/>
              <a:t>не </a:t>
            </a:r>
            <a:r>
              <a:rPr lang="ru-RU" dirty="0" err="1" smtClean="0"/>
              <a:t>ерекше</a:t>
            </a:r>
            <a:r>
              <a:rPr lang="ru-RU" dirty="0" smtClean="0"/>
              <a:t> </a:t>
            </a:r>
            <a:r>
              <a:rPr lang="ru-RU" dirty="0" err="1" smtClean="0"/>
              <a:t>бөлімдерден</a:t>
            </a:r>
            <a:r>
              <a:rPr lang="ru-RU" dirty="0" smtClean="0"/>
              <a:t> </a:t>
            </a:r>
            <a:r>
              <a:rPr lang="ru-RU" dirty="0" err="1" smtClean="0"/>
              <a:t>құралады</a:t>
            </a:r>
            <a:r>
              <a:rPr lang="ru-RU" dirty="0" smtClean="0"/>
              <a:t>. </a:t>
            </a:r>
            <a:endParaRPr lang="ru-RU" dirty="0"/>
          </a:p>
        </p:txBody>
      </p:sp>
      <p:sp>
        <p:nvSpPr>
          <p:cNvPr id="4" name="Номер слайда 3"/>
          <p:cNvSpPr>
            <a:spLocks noGrp="1"/>
          </p:cNvSpPr>
          <p:nvPr>
            <p:ph type="sldNum" sz="quarter" idx="10"/>
          </p:nvPr>
        </p:nvSpPr>
        <p:spPr/>
        <p:txBody>
          <a:bodyPr/>
          <a:lstStyle/>
          <a:p>
            <a:fld id="{A501F364-E9E3-4B04-84E9-535785E92671}" type="slidenum">
              <a:rPr lang="ru-RU" smtClean="0"/>
              <a:t>6</a:t>
            </a:fld>
            <a:endParaRPr lang="ru-RU"/>
          </a:p>
        </p:txBody>
      </p:sp>
    </p:spTree>
    <p:extLst>
      <p:ext uri="{BB962C8B-B14F-4D97-AF65-F5344CB8AC3E}">
        <p14:creationId xmlns:p14="http://schemas.microsoft.com/office/powerpoint/2010/main" val="286547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C8E4104-3A78-4527-8BA8-B6C0F51649BF}" type="datetimeFigureOut">
              <a:rPr lang="ru-RU" smtClean="0"/>
              <a:t>17.09.2019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9410D3-8721-499B-BE44-4327F2849600}"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5604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C8E4104-3A78-4527-8BA8-B6C0F51649BF}" type="datetimeFigureOut">
              <a:rPr lang="ru-RU" smtClean="0"/>
              <a:t>17.09.2019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1939436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C8E4104-3A78-4527-8BA8-B6C0F51649BF}" type="datetimeFigureOut">
              <a:rPr lang="ru-RU" smtClean="0"/>
              <a:t>17.09.2019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9410D3-8721-499B-BE44-4327F2849600}"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434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C8E4104-3A78-4527-8BA8-B6C0F51649BF}" type="datetimeFigureOut">
              <a:rPr lang="ru-RU" smtClean="0"/>
              <a:t>17.09.2019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2039513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C8E4104-3A78-4527-8BA8-B6C0F51649BF}" type="datetimeFigureOut">
              <a:rPr lang="ru-RU" smtClean="0"/>
              <a:t>17.09.2019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3619182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C8E4104-3A78-4527-8BA8-B6C0F51649BF}" type="datetimeFigureOut">
              <a:rPr lang="ru-RU" smtClean="0"/>
              <a:t>17.09.2019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3027082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C8E4104-3A78-4527-8BA8-B6C0F51649BF}" type="datetimeFigureOut">
              <a:rPr lang="ru-RU" smtClean="0"/>
              <a:t>17.09.2019</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3943835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C8E4104-3A78-4527-8BA8-B6C0F51649BF}" type="datetimeFigureOut">
              <a:rPr lang="ru-RU" smtClean="0"/>
              <a:t>17.09.2019</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19410D3-8721-499B-BE44-4327F2849600}" type="slidenum">
              <a:rPr lang="ru-RU" smtClean="0"/>
              <a:t>‹#›</a:t>
            </a:fld>
            <a:endParaRPr lang="ru-RU"/>
          </a:p>
        </p:txBody>
      </p:sp>
    </p:spTree>
    <p:extLst>
      <p:ext uri="{BB962C8B-B14F-4D97-AF65-F5344CB8AC3E}">
        <p14:creationId xmlns:p14="http://schemas.microsoft.com/office/powerpoint/2010/main" val="2103328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C8E4104-3A78-4527-8BA8-B6C0F51649BF}" type="datetimeFigureOut">
              <a:rPr lang="ru-RU" smtClean="0"/>
              <a:t>17.09.2019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203501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C8E4104-3A78-4527-8BA8-B6C0F51649BF}" type="datetimeFigureOut">
              <a:rPr lang="ru-RU" smtClean="0"/>
              <a:t>17.09.2019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2009898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C8E4104-3A78-4527-8BA8-B6C0F51649BF}" type="datetimeFigureOut">
              <a:rPr lang="ru-RU" smtClean="0"/>
              <a:t>17.09.2019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19410D3-8721-499B-BE44-4327F2849600}" type="slidenum">
              <a:rPr lang="ru-RU" smtClean="0"/>
              <a:t>‹#›</a:t>
            </a:fld>
            <a:endParaRPr lang="ru-RU"/>
          </a:p>
        </p:txBody>
      </p:sp>
    </p:spTree>
    <p:extLst>
      <p:ext uri="{BB962C8B-B14F-4D97-AF65-F5344CB8AC3E}">
        <p14:creationId xmlns:p14="http://schemas.microsoft.com/office/powerpoint/2010/main" val="382957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C8E4104-3A78-4527-8BA8-B6C0F51649BF}" type="datetimeFigureOut">
              <a:rPr lang="ru-RU" smtClean="0"/>
              <a:t>17.09.2019</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19410D3-8721-499B-BE44-4327F2849600}"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8803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10927" y="2142699"/>
            <a:ext cx="10058400" cy="1450757"/>
          </a:xfrm>
        </p:spPr>
        <p:txBody>
          <a:bodyPr/>
          <a:lstStyle/>
          <a:p>
            <a:pPr algn="ctr"/>
            <a:r>
              <a:rPr lang="kk-KZ" altLang="ru-RU" b="1" dirty="0"/>
              <a:t>ЖЕР ҚҰҚЫҒЫНЫҢ ТҮСІНІГІ, ПӘНІ, ЖҮЙЕСІ ЖӘНЕ ҚАҒИДАЛАРЫ</a:t>
            </a:r>
            <a:r>
              <a:rPr lang="ru-RU" altLang="ru-RU" dirty="0"/>
              <a:t> </a:t>
            </a:r>
            <a:endParaRPr lang="ru-RU" dirty="0"/>
          </a:p>
        </p:txBody>
      </p:sp>
      <p:sp>
        <p:nvSpPr>
          <p:cNvPr id="5" name="TextBox 4"/>
          <p:cNvSpPr txBox="1"/>
          <p:nvPr/>
        </p:nvSpPr>
        <p:spPr>
          <a:xfrm>
            <a:off x="5191607" y="3971499"/>
            <a:ext cx="1897039" cy="461665"/>
          </a:xfrm>
          <a:prstGeom prst="rect">
            <a:avLst/>
          </a:prstGeom>
          <a:noFill/>
        </p:spPr>
        <p:txBody>
          <a:bodyPr wrap="square" rtlCol="0">
            <a:spAutoFit/>
          </a:bodyPr>
          <a:lstStyle/>
          <a:p>
            <a:pPr algn="ctr"/>
            <a:r>
              <a:rPr lang="ru-RU" sz="2400" dirty="0" smtClean="0"/>
              <a:t>1 Д</a:t>
            </a:r>
            <a:r>
              <a:rPr lang="kk-KZ" sz="2400" dirty="0" smtClean="0"/>
              <a:t>әріс </a:t>
            </a:r>
            <a:endParaRPr lang="ru-RU" sz="2400" dirty="0"/>
          </a:p>
        </p:txBody>
      </p:sp>
    </p:spTree>
    <p:extLst>
      <p:ext uri="{BB962C8B-B14F-4D97-AF65-F5344CB8AC3E}">
        <p14:creationId xmlns:p14="http://schemas.microsoft.com/office/powerpoint/2010/main" val="2798234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txBox="1">
            <a:spLocks noChangeArrowheads="1"/>
          </p:cNvSpPr>
          <p:nvPr/>
        </p:nvSpPr>
        <p:spPr>
          <a:xfrm>
            <a:off x="2372085" y="2253439"/>
            <a:ext cx="8641657" cy="2501398"/>
          </a:xfrm>
          <a:prstGeom prst="rect">
            <a:avLst/>
          </a:prstGeom>
          <a:ln>
            <a:solidFill>
              <a:schemeClr val="accent1"/>
            </a:solidFill>
          </a:ln>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lnSpc>
                <a:spcPct val="120000"/>
              </a:lnSpc>
              <a:spcBef>
                <a:spcPts val="0"/>
              </a:spcBef>
              <a:spcAft>
                <a:spcPts val="0"/>
              </a:spcAft>
            </a:pPr>
            <a:r>
              <a:rPr lang="kk-KZ" altLang="ru-RU" sz="1800" b="1" i="1" dirty="0" smtClean="0">
                <a:solidFill>
                  <a:schemeClr val="tx1"/>
                </a:solidFill>
                <a:latin typeface="Times New Roman" panose="02020603050405020304" pitchFamily="18" charset="0"/>
                <a:cs typeface="Times New Roman" panose="02020603050405020304" pitchFamily="18" charset="0"/>
              </a:rPr>
              <a:t>Ғылым саласы ретінде жер құқығы</a:t>
            </a:r>
            <a:r>
              <a:rPr lang="kk-KZ" altLang="ru-RU" sz="1800" b="1" dirty="0" smtClean="0">
                <a:solidFill>
                  <a:schemeClr val="tx1"/>
                </a:solidFill>
                <a:latin typeface="Times New Roman" panose="02020603050405020304" pitchFamily="18" charset="0"/>
                <a:cs typeface="Times New Roman" panose="02020603050405020304" pitchFamily="18" charset="0"/>
              </a:rPr>
              <a:t> </a:t>
            </a:r>
            <a:r>
              <a:rPr lang="kk-KZ" altLang="ru-RU" sz="1800" b="1" i="1" dirty="0" smtClean="0">
                <a:solidFill>
                  <a:schemeClr val="tx1"/>
                </a:solidFill>
                <a:latin typeface="Times New Roman" panose="02020603050405020304" pitchFamily="18" charset="0"/>
                <a:cs typeface="Times New Roman" panose="02020603050405020304" pitchFamily="18" charset="0"/>
              </a:rPr>
              <a:t>дегеніміз </a:t>
            </a:r>
            <a:r>
              <a:rPr lang="kk-KZ" altLang="ru-RU" sz="1800" i="1" dirty="0" smtClean="0">
                <a:solidFill>
                  <a:schemeClr val="tx1"/>
                </a:solidFill>
                <a:latin typeface="Times New Roman" panose="02020603050405020304" pitchFamily="18" charset="0"/>
                <a:cs typeface="Times New Roman" panose="02020603050405020304" pitchFamily="18" charset="0"/>
              </a:rPr>
              <a:t>–</a:t>
            </a:r>
            <a:r>
              <a:rPr lang="kk-KZ" altLang="ru-RU" sz="1800" dirty="0" smtClean="0">
                <a:solidFill>
                  <a:schemeClr val="tx1"/>
                </a:solidFill>
                <a:latin typeface="Times New Roman" panose="02020603050405020304" pitchFamily="18" charset="0"/>
                <a:cs typeface="Times New Roman" panose="02020603050405020304" pitchFamily="18" charset="0"/>
              </a:rPr>
              <a:t> көптеген ғылыми теориялардың, тұжырымдардың, ой-пікірлерінің және әртүрлі ғылыми көзқарастардың жиынтығы болып табылады. Бұлардың мақсаты ғылыми тұрғыда жер құқығының пайда болуын түсіндіріп беру, оның әрі қарай даму жолына болжам жасау. Сонымен бірге, жер қатынастарын құқықтық реттеудегі ақтаңдақтарды, кемшіліктерді жою, оларды болдырмау және осы саладағы заңдардың өзара қарама-қайшылықтарын жою болып табылады.</a:t>
            </a:r>
          </a:p>
          <a:p>
            <a:pPr marL="0" indent="0">
              <a:lnSpc>
                <a:spcPct val="120000"/>
              </a:lnSpc>
              <a:spcBef>
                <a:spcPts val="0"/>
              </a:spcBef>
              <a:spcAft>
                <a:spcPts val="0"/>
              </a:spcAft>
            </a:pPr>
            <a:r>
              <a:rPr lang="kk-KZ" altLang="ru-RU" sz="1600" dirty="0" smtClean="0">
                <a:latin typeface="Times New Roman" panose="02020603050405020304" pitchFamily="18" charset="0"/>
                <a:cs typeface="Times New Roman" panose="02020603050405020304" pitchFamily="18" charset="0"/>
              </a:rPr>
              <a:t>      </a:t>
            </a:r>
            <a:endParaRPr lang="ru-RU" altLang="ru-RU" sz="1600" dirty="0" smtClean="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418092" y="535391"/>
            <a:ext cx="6096001" cy="1477328"/>
          </a:xfrm>
          <a:prstGeom prst="rect">
            <a:avLst/>
          </a:prstGeom>
          <a:ln>
            <a:solidFill>
              <a:schemeClr val="accent1"/>
            </a:solidFill>
          </a:ln>
        </p:spPr>
        <p:txBody>
          <a:bodyPr>
            <a:spAutoFit/>
          </a:bodyPr>
          <a:lstStyle/>
          <a:p>
            <a:pPr algn="just"/>
            <a:r>
              <a:rPr lang="kk-KZ" altLang="ru-RU" b="1" i="1" dirty="0">
                <a:latin typeface="Times New Roman" panose="02020603050405020304" pitchFamily="18" charset="0"/>
                <a:cs typeface="Times New Roman" panose="02020603050405020304" pitchFamily="18" charset="0"/>
              </a:rPr>
              <a:t>Құқық саласы ретінде жер құқығы дегеніміз</a:t>
            </a:r>
            <a:r>
              <a:rPr lang="kk-KZ" altLang="ru-RU" b="1" dirty="0">
                <a:latin typeface="Times New Roman" panose="02020603050405020304" pitchFamily="18" charset="0"/>
                <a:cs typeface="Times New Roman" panose="02020603050405020304" pitchFamily="18" charset="0"/>
              </a:rPr>
              <a:t> </a:t>
            </a:r>
            <a:r>
              <a:rPr lang="kk-KZ" altLang="ru-RU" dirty="0">
                <a:latin typeface="Times New Roman" panose="02020603050405020304" pitchFamily="18" charset="0"/>
                <a:cs typeface="Times New Roman" panose="02020603050405020304" pitchFamily="18" charset="0"/>
              </a:rPr>
              <a:t>– жерді пайдалану мен қорғаумен, жерді жеке меншікке және жер пайдалану құқығына берумен байланысты туындайтын қоғамдық қатынастарды реттеуге бағытталған құқық нормаларының жиынтығы. </a:t>
            </a:r>
          </a:p>
        </p:txBody>
      </p:sp>
      <p:sp>
        <p:nvSpPr>
          <p:cNvPr id="8" name="Прямоугольник 7"/>
          <p:cNvSpPr/>
          <p:nvPr/>
        </p:nvSpPr>
        <p:spPr>
          <a:xfrm>
            <a:off x="5330564" y="4995557"/>
            <a:ext cx="6096000" cy="1200329"/>
          </a:xfrm>
          <a:prstGeom prst="rect">
            <a:avLst/>
          </a:prstGeom>
          <a:ln>
            <a:solidFill>
              <a:schemeClr val="accent1"/>
            </a:solidFill>
          </a:ln>
        </p:spPr>
        <p:txBody>
          <a:bodyPr>
            <a:spAutoFit/>
          </a:bodyPr>
          <a:lstStyle/>
          <a:p>
            <a:pPr algn="just"/>
            <a:r>
              <a:rPr lang="kk-KZ" altLang="ru-RU" b="1" i="1" dirty="0">
                <a:latin typeface="Times New Roman" panose="02020603050405020304" pitchFamily="18" charset="0"/>
                <a:cs typeface="Times New Roman" panose="02020603050405020304" pitchFamily="18" charset="0"/>
              </a:rPr>
              <a:t>Оқу пәні ретінде жер құқығы</a:t>
            </a:r>
            <a:r>
              <a:rPr lang="kk-KZ" altLang="ru-RU" b="1" dirty="0">
                <a:latin typeface="Times New Roman" panose="02020603050405020304" pitchFamily="18" charset="0"/>
                <a:cs typeface="Times New Roman" panose="02020603050405020304" pitchFamily="18" charset="0"/>
              </a:rPr>
              <a:t> - </a:t>
            </a:r>
            <a:r>
              <a:rPr lang="kk-KZ" altLang="ru-RU" dirty="0">
                <a:latin typeface="Times New Roman" panose="02020603050405020304" pitchFamily="18" charset="0"/>
                <a:cs typeface="Times New Roman" panose="02020603050405020304" pitchFamily="18" charset="0"/>
              </a:rPr>
              <a:t>дәрістік және тәжірибелік сабақтардың жиынтығы, яғни, жер құқығы ғылымының негізгі ережелерінің белгіленген жүйе бойынша мазмұндалуы болып табылады. </a:t>
            </a:r>
            <a:endParaRPr lang="ru-RU" altLang="ru-RU" dirty="0">
              <a:latin typeface="Times New Roman" panose="02020603050405020304" pitchFamily="18" charset="0"/>
              <a:cs typeface="Times New Roman" panose="02020603050405020304" pitchFamily="18" charset="0"/>
            </a:endParaRPr>
          </a:p>
        </p:txBody>
      </p:sp>
      <p:sp>
        <p:nvSpPr>
          <p:cNvPr id="9" name="Стрелка вправо 8"/>
          <p:cNvSpPr/>
          <p:nvPr/>
        </p:nvSpPr>
        <p:spPr>
          <a:xfrm>
            <a:off x="573206" y="996287"/>
            <a:ext cx="518615" cy="4367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1158784" y="3285774"/>
            <a:ext cx="518615" cy="4367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3755409" y="5532295"/>
            <a:ext cx="518615" cy="4367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628633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0645" y="1072319"/>
            <a:ext cx="9057564" cy="954107"/>
          </a:xfrm>
          <a:prstGeom prst="rect">
            <a:avLst/>
          </a:prstGeom>
        </p:spPr>
        <p:txBody>
          <a:bodyPr wrap="square">
            <a:spAutoFit/>
          </a:bodyPr>
          <a:lstStyle/>
          <a:p>
            <a:pPr algn="ctr"/>
            <a:r>
              <a:rPr lang="kk-KZ" altLang="ru-RU" sz="2800" b="1" dirty="0"/>
              <a:t>Қазақстан Республикасы Жер кодексінің 12-бап 14-тармағына сәйкес</a:t>
            </a:r>
            <a:r>
              <a:rPr lang="kk-KZ" altLang="ru-RU" sz="2800" b="1" i="1" dirty="0"/>
              <a:t>, жер дегеніміз</a:t>
            </a:r>
            <a:endParaRPr lang="ru-RU" sz="2800" i="1" dirty="0"/>
          </a:p>
        </p:txBody>
      </p:sp>
      <p:sp>
        <p:nvSpPr>
          <p:cNvPr id="3" name="Rectangle 3"/>
          <p:cNvSpPr txBox="1">
            <a:spLocks noChangeArrowheads="1"/>
          </p:cNvSpPr>
          <p:nvPr/>
        </p:nvSpPr>
        <p:spPr>
          <a:xfrm>
            <a:off x="2503227" y="2631743"/>
            <a:ext cx="7772400" cy="1530824"/>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Tx/>
              <a:buNone/>
            </a:pPr>
            <a:r>
              <a:rPr lang="kk-KZ" altLang="ru-RU" sz="2800" b="1" dirty="0" smtClean="0"/>
              <a:t>	Қазақстан  Республикасының егемендігі белгіленетін шектегі аумақтық кеңістік, табиғи ресурс, жалпыға ортақ өндіріс құралы және кез-келген еңбек процессінің аумақтық негізі. </a:t>
            </a:r>
            <a:endParaRPr lang="ru-RU" altLang="ru-RU" sz="2800" b="1" dirty="0" smtClean="0"/>
          </a:p>
        </p:txBody>
      </p:sp>
    </p:spTree>
    <p:extLst>
      <p:ext uri="{BB962C8B-B14F-4D97-AF65-F5344CB8AC3E}">
        <p14:creationId xmlns:p14="http://schemas.microsoft.com/office/powerpoint/2010/main" val="2302246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999" y="1563639"/>
            <a:ext cx="10290629" cy="3416320"/>
          </a:xfrm>
          <a:prstGeom prst="rect">
            <a:avLst/>
          </a:prstGeom>
        </p:spPr>
        <p:txBody>
          <a:bodyPr wrap="square">
            <a:spAutoFit/>
          </a:bodyPr>
          <a:lstStyle/>
          <a:p>
            <a:pPr indent="540385" algn="ctr">
              <a:spcAft>
                <a:spcPts val="0"/>
              </a:spcAft>
            </a:pP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учаскесінің</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мынадай</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белгілері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бар: </a:t>
            </a:r>
            <a:endParaRPr lang="ru-RU" sz="2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540385" algn="just">
              <a:spcAft>
                <a:spcPts val="0"/>
              </a:spcAft>
            </a:pP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gn="just">
              <a:spcAft>
                <a:spcPts val="0"/>
              </a:spcAft>
              <a:buFont typeface="Wingdings" panose="05000000000000000000" pitchFamily="2" charset="2"/>
              <a:buChar char="Ø"/>
            </a:pP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Түрақты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аумақта</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орналасқан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жердің</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бөлігі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gn="just">
              <a:spcAft>
                <a:spcPts val="0"/>
              </a:spcAft>
              <a:buFont typeface="Wingdings" panose="05000000000000000000" pitchFamily="2" charset="2"/>
              <a:buChar char="Ø"/>
            </a:pP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Тұйықталған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шекарасының</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болуы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gn="just">
              <a:spcAft>
                <a:spcPts val="0"/>
              </a:spcAft>
              <a:buFont typeface="Wingdings" panose="05000000000000000000" pitchFamily="2" charset="2"/>
              <a:buChar char="Ø"/>
            </a:pP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Заңда</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белгіленген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тәртіппен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қатынастары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субъектілеріне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бекітіліп</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берілетіндігі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lvl="0" indent="-457200" algn="just">
              <a:spcAft>
                <a:spcPts val="0"/>
              </a:spcAft>
              <a:buFont typeface="Wingdings" panose="05000000000000000000" pitchFamily="2" charset="2"/>
              <a:buChar char="Ø"/>
            </a:pP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учаскесіне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құқықтарды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растайтын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арнайы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құжаттарының</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болуы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6856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76514" y="1476552"/>
            <a:ext cx="10638971" cy="3108543"/>
          </a:xfrm>
          <a:prstGeom prst="rect">
            <a:avLst/>
          </a:prstGeom>
        </p:spPr>
        <p:txBody>
          <a:bodyPr wrap="square">
            <a:spAutoFit/>
          </a:bodyPr>
          <a:lstStyle/>
          <a:p>
            <a:pPr indent="540385" algn="just">
              <a:spcAft>
                <a:spcPts val="0"/>
              </a:spcAft>
            </a:pPr>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Бөлінетін</a:t>
            </a:r>
            <a:r>
              <a:rPr 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учаскесі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дегеніміз</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өзінің</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нысаналы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мақсатын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өзгертпей</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өртке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қарсы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санитарлық</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экологиялық</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құрылыстық</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өзге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де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міндетті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нормалар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мен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ережелерді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бұзбай</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бөліктерге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бөлуге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болатын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бөлінгеннен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кейін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әрқайсысы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дербес</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учаскесін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құрайтын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учаскесінің</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түрі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Егер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бұлай</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болмаған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жағдайда</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учаскесі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бөлінбейтін</a:t>
            </a:r>
            <a:r>
              <a:rPr lang="ru-RU"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cs typeface="Times New Roman" panose="02020603050405020304" pitchFamily="18" charset="0"/>
              </a:rPr>
              <a:t>деп</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танылып</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жер</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учаскесіне</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құқықты</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куәландыратын</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құжатта</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cs typeface="Times New Roman" panose="02020603050405020304" pitchFamily="18" charset="0"/>
              </a:rPr>
              <a:t>көрсетіледі</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9539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2346" y="1198014"/>
            <a:ext cx="3612107" cy="3293209"/>
          </a:xfrm>
          <a:prstGeom prst="rect">
            <a:avLst/>
          </a:prstGeom>
          <a:ln>
            <a:solidFill>
              <a:schemeClr val="accent1"/>
            </a:solidFill>
          </a:ln>
        </p:spPr>
        <p:txBody>
          <a:bodyPr wrap="square">
            <a:spAutoFit/>
          </a:bodyPr>
          <a:lstStyle/>
          <a:p>
            <a:pPr algn="ctr">
              <a:defRPr/>
            </a:pPr>
            <a:endParaRPr lang="kk-KZ" altLang="ru-RU" sz="2800" dirty="0">
              <a:latin typeface="Times New Roman" panose="02020603050405020304" pitchFamily="18" charset="0"/>
              <a:cs typeface="Times New Roman" panose="02020603050405020304" pitchFamily="18" charset="0"/>
            </a:endParaRPr>
          </a:p>
          <a:p>
            <a:pPr algn="just">
              <a:defRPr/>
            </a:pPr>
            <a:r>
              <a:rPr lang="kk-KZ" altLang="ru-RU" sz="2000" i="1" dirty="0">
                <a:latin typeface="Times New Roman" panose="02020603050405020304" pitchFamily="18" charset="0"/>
                <a:cs typeface="Times New Roman" panose="02020603050405020304" pitchFamily="18" charset="0"/>
              </a:rPr>
              <a:t>Жер құқығының пәні </a:t>
            </a:r>
            <a:r>
              <a:rPr lang="kk-KZ" altLang="ru-RU" sz="2000" dirty="0">
                <a:latin typeface="Times New Roman" panose="02020603050405020304" pitchFamily="18" charset="0"/>
                <a:cs typeface="Times New Roman" panose="02020603050405020304" pitchFamily="18" charset="0"/>
              </a:rPr>
              <a:t>болып жерге меншік құқығын орнықтыруға, </a:t>
            </a:r>
          </a:p>
          <a:p>
            <a:pPr algn="just">
              <a:defRPr/>
            </a:pPr>
            <a:r>
              <a:rPr lang="kk-KZ" altLang="ru-RU" sz="2000" dirty="0">
                <a:latin typeface="Times New Roman" panose="02020603050405020304" pitchFamily="18" charset="0"/>
                <a:cs typeface="Times New Roman" panose="02020603050405020304" pitchFamily="18" charset="0"/>
              </a:rPr>
              <a:t>жерді басқаруға, пайдалануға және қорғауға байланысты </a:t>
            </a:r>
            <a:r>
              <a:rPr lang="kk-KZ" altLang="ru-RU" sz="2000" dirty="0" smtClean="0">
                <a:latin typeface="Times New Roman" panose="02020603050405020304" pitchFamily="18" charset="0"/>
                <a:cs typeface="Times New Roman" panose="02020603050405020304" pitchFamily="18" charset="0"/>
              </a:rPr>
              <a:t>пайда болатын</a:t>
            </a:r>
            <a:r>
              <a:rPr lang="kk-KZ" altLang="ru-RU" sz="2000" dirty="0">
                <a:latin typeface="Times New Roman" panose="02020603050405020304" pitchFamily="18" charset="0"/>
                <a:cs typeface="Times New Roman" panose="02020603050405020304" pitchFamily="18" charset="0"/>
              </a:rPr>
              <a:t>, жер туралы заңнаманың нормаларымен реттелетін </a:t>
            </a:r>
            <a:r>
              <a:rPr lang="kk-KZ" altLang="ru-RU" sz="2000" dirty="0" smtClean="0">
                <a:latin typeface="Times New Roman" panose="02020603050405020304" pitchFamily="18" charset="0"/>
                <a:cs typeface="Times New Roman" panose="02020603050405020304" pitchFamily="18" charset="0"/>
              </a:rPr>
              <a:t>қатынастар </a:t>
            </a:r>
            <a:r>
              <a:rPr lang="kk-KZ" altLang="ru-RU" sz="2000" dirty="0">
                <a:latin typeface="Times New Roman" panose="02020603050405020304" pitchFamily="18" charset="0"/>
                <a:cs typeface="Times New Roman" panose="02020603050405020304" pitchFamily="18" charset="0"/>
              </a:rPr>
              <a:t>табылады. </a:t>
            </a:r>
            <a:endParaRPr lang="ru-RU" altLang="ru-RU" sz="20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641946" y="529273"/>
            <a:ext cx="3193503" cy="369332"/>
          </a:xfrm>
          <a:prstGeom prst="rect">
            <a:avLst/>
          </a:prstGeom>
          <a:ln>
            <a:solidFill>
              <a:schemeClr val="accent1"/>
            </a:solidFill>
          </a:ln>
        </p:spPr>
        <p:txBody>
          <a:bodyPr wrap="none">
            <a:spAutoFit/>
          </a:bodyPr>
          <a:lstStyle/>
          <a:p>
            <a:r>
              <a:rPr lang="kk-KZ" altLang="ru-RU" dirty="0">
                <a:latin typeface="Arial" panose="020B0604020202020204" pitchFamily="34" charset="0"/>
              </a:rPr>
              <a:t>ЖЕР ҚҰҚЫҒЫНЫҢ ЖҮЙЕСІ</a:t>
            </a:r>
            <a:endParaRPr lang="ru-RU" dirty="0"/>
          </a:p>
        </p:txBody>
      </p:sp>
      <p:sp>
        <p:nvSpPr>
          <p:cNvPr id="4" name="Rectangle 5"/>
          <p:cNvSpPr txBox="1">
            <a:spLocks noChangeArrowheads="1"/>
          </p:cNvSpPr>
          <p:nvPr/>
        </p:nvSpPr>
        <p:spPr>
          <a:xfrm>
            <a:off x="4943901" y="3084333"/>
            <a:ext cx="2285999" cy="426069"/>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0">
              <a:lnSpc>
                <a:spcPct val="100000"/>
              </a:lnSpc>
              <a:spcBef>
                <a:spcPts val="0"/>
              </a:spcBef>
              <a:spcAft>
                <a:spcPts val="0"/>
              </a:spcAft>
              <a:defRPr/>
            </a:pPr>
            <a:r>
              <a:rPr lang="kk-KZ" altLang="ru-RU" sz="1800" dirty="0" smtClean="0">
                <a:solidFill>
                  <a:schemeClr val="tx1"/>
                </a:solidFill>
                <a:latin typeface="Arial" panose="020B0604020202020204" pitchFamily="34" charset="0"/>
              </a:rPr>
              <a:t>ЖАЛПЫ БӨЛІМ</a:t>
            </a:r>
          </a:p>
        </p:txBody>
      </p:sp>
      <p:sp>
        <p:nvSpPr>
          <p:cNvPr id="5" name="Прямоугольник 4"/>
          <p:cNvSpPr/>
          <p:nvPr/>
        </p:nvSpPr>
        <p:spPr>
          <a:xfrm>
            <a:off x="9325548" y="3140401"/>
            <a:ext cx="1951175" cy="313932"/>
          </a:xfrm>
          <a:prstGeom prst="rect">
            <a:avLst/>
          </a:prstGeom>
        </p:spPr>
        <p:txBody>
          <a:bodyPr wrap="none">
            <a:spAutoFit/>
          </a:bodyPr>
          <a:lstStyle/>
          <a:p>
            <a:pPr>
              <a:lnSpc>
                <a:spcPct val="80000"/>
              </a:lnSpc>
              <a:defRPr/>
            </a:pPr>
            <a:r>
              <a:rPr lang="kk-KZ" altLang="ru-RU" dirty="0">
                <a:latin typeface="Arial" panose="020B0604020202020204" pitchFamily="34" charset="0"/>
              </a:rPr>
              <a:t>ЕРЕКШЕ БӨЛІМ</a:t>
            </a:r>
          </a:p>
        </p:txBody>
      </p:sp>
      <p:sp>
        <p:nvSpPr>
          <p:cNvPr id="6" name="Прямоугольник 5"/>
          <p:cNvSpPr/>
          <p:nvPr/>
        </p:nvSpPr>
        <p:spPr>
          <a:xfrm>
            <a:off x="5419763" y="1243641"/>
            <a:ext cx="5677915" cy="923330"/>
          </a:xfrm>
          <a:prstGeom prst="rect">
            <a:avLst/>
          </a:prstGeom>
          <a:ln>
            <a:solidFill>
              <a:schemeClr val="accent1"/>
            </a:solidFill>
          </a:ln>
        </p:spPr>
        <p:txBody>
          <a:bodyPr wrap="square">
            <a:spAutoFit/>
          </a:bodyPr>
          <a:lstStyle/>
          <a:p>
            <a:pPr algn="ctr">
              <a:defRPr/>
            </a:pPr>
            <a:r>
              <a:rPr lang="ru-RU" dirty="0" err="1" smtClean="0">
                <a:latin typeface="Times New Roman" panose="02020603050405020304" pitchFamily="18" charset="0"/>
                <a:cs typeface="Times New Roman" panose="02020603050405020304" pitchFamily="18" charset="0"/>
              </a:rPr>
              <a:t>жер-құқықтық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институттарының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қатынастарын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реттеудегі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рөліне</a:t>
            </a:r>
            <a:r>
              <a:rPr lang="ru-RU" dirty="0">
                <a:latin typeface="Times New Roman" panose="02020603050405020304" pitchFamily="18" charset="0"/>
                <a:cs typeface="Times New Roman" panose="02020603050405020304" pitchFamily="18" charset="0"/>
              </a:rPr>
              <a:t> с</a:t>
            </a:r>
            <a:r>
              <a:rPr lang="en-US" dirty="0">
                <a:latin typeface="Times New Roman" panose="02020603050405020304" pitchFamily="18" charset="0"/>
                <a:cs typeface="Times New Roman" panose="02020603050405020304" pitchFamily="18" charset="0"/>
              </a:rPr>
              <a:t>ə</a:t>
            </a:r>
            <a:r>
              <a:rPr lang="ru-RU" dirty="0" err="1">
                <a:latin typeface="Times New Roman" panose="02020603050405020304" pitchFamily="18" charset="0"/>
                <a:cs typeface="Times New Roman" panose="02020603050405020304" pitchFamily="18" charset="0"/>
              </a:rPr>
              <a:t>йкес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ғылыми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негізделген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орналасуы</a:t>
            </a:r>
            <a:r>
              <a:rPr lang="ru-RU" dirty="0">
                <a:latin typeface="Times New Roman" panose="02020603050405020304" pitchFamily="18" charset="0"/>
                <a:cs typeface="Times New Roman" panose="02020603050405020304" pitchFamily="18" charset="0"/>
              </a:rPr>
              <a:t> </a:t>
            </a:r>
            <a:endParaRPr lang="kk-KZ" altLang="ru-RU" dirty="0">
              <a:latin typeface="Times New Roman" panose="02020603050405020304" pitchFamily="18" charset="0"/>
              <a:cs typeface="Times New Roman" panose="02020603050405020304" pitchFamily="18" charset="0"/>
            </a:endParaRPr>
          </a:p>
        </p:txBody>
      </p:sp>
      <p:sp>
        <p:nvSpPr>
          <p:cNvPr id="7" name="Стрелка вниз 6"/>
          <p:cNvSpPr/>
          <p:nvPr/>
        </p:nvSpPr>
        <p:spPr>
          <a:xfrm>
            <a:off x="7929349" y="898605"/>
            <a:ext cx="586854" cy="2994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9" name="Прямая со стрелкой 8"/>
          <p:cNvCxnSpPr/>
          <p:nvPr/>
        </p:nvCxnSpPr>
        <p:spPr>
          <a:xfrm>
            <a:off x="8775510" y="2212598"/>
            <a:ext cx="1828800" cy="748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H="1">
            <a:off x="6209731" y="2212598"/>
            <a:ext cx="1419368" cy="7353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454154" y="3646819"/>
            <a:ext cx="3475195" cy="2031325"/>
          </a:xfrm>
          <a:prstGeom prst="rect">
            <a:avLst/>
          </a:prstGeom>
          <a:ln>
            <a:solidFill>
              <a:schemeClr val="accent1"/>
            </a:solidFill>
          </a:ln>
        </p:spPr>
        <p:txBody>
          <a:bodyPr wrap="square">
            <a:spAutoFit/>
          </a:bodyPr>
          <a:lstStyle/>
          <a:p>
            <a:pPr algn="just"/>
            <a:r>
              <a:rPr lang="ru-RU" dirty="0" err="1" smtClean="0"/>
              <a:t>Жалпы</a:t>
            </a:r>
            <a:r>
              <a:rPr lang="ru-RU" dirty="0" smtClean="0"/>
              <a:t> </a:t>
            </a:r>
            <a:r>
              <a:rPr lang="ru-RU" dirty="0" err="1" smtClean="0"/>
              <a:t>ережелерден</a:t>
            </a:r>
            <a:r>
              <a:rPr lang="ru-RU" dirty="0" smtClean="0"/>
              <a:t> </a:t>
            </a:r>
            <a:r>
              <a:rPr lang="ru-RU" dirty="0" err="1" smtClean="0"/>
              <a:t>тұратын</a:t>
            </a:r>
            <a:r>
              <a:rPr lang="ru-RU" dirty="0" smtClean="0"/>
              <a:t>, </a:t>
            </a:r>
            <a:r>
              <a:rPr lang="en-US" dirty="0" smtClean="0"/>
              <a:t>ə</a:t>
            </a:r>
            <a:r>
              <a:rPr lang="ru-RU" dirty="0" err="1" smtClean="0"/>
              <a:t>рекеті</a:t>
            </a:r>
            <a:r>
              <a:rPr lang="ru-RU" dirty="0" smtClean="0"/>
              <a:t> </a:t>
            </a:r>
            <a:r>
              <a:rPr lang="ru-RU" dirty="0" err="1" smtClean="0"/>
              <a:t>реттелетін</a:t>
            </a:r>
            <a:r>
              <a:rPr lang="ru-RU" dirty="0" smtClean="0"/>
              <a:t> </a:t>
            </a:r>
            <a:r>
              <a:rPr lang="ru-RU" dirty="0" err="1" smtClean="0"/>
              <a:t>жер</a:t>
            </a:r>
            <a:r>
              <a:rPr lang="ru-RU" dirty="0" smtClean="0"/>
              <a:t> </a:t>
            </a:r>
            <a:r>
              <a:rPr lang="ru-RU" dirty="0" err="1" smtClean="0"/>
              <a:t>қатынастарының</a:t>
            </a:r>
            <a:r>
              <a:rPr lang="ru-RU" dirty="0" smtClean="0"/>
              <a:t> </a:t>
            </a:r>
            <a:r>
              <a:rPr lang="ru-RU" dirty="0" err="1" smtClean="0"/>
              <a:t>барлығына</a:t>
            </a:r>
            <a:r>
              <a:rPr lang="ru-RU" dirty="0" smtClean="0"/>
              <a:t> </a:t>
            </a:r>
            <a:r>
              <a:rPr lang="ru-RU" dirty="0" err="1" smtClean="0"/>
              <a:t>немесе</a:t>
            </a:r>
            <a:r>
              <a:rPr lang="ru-RU" dirty="0" smtClean="0"/>
              <a:t> </a:t>
            </a:r>
            <a:r>
              <a:rPr lang="ru-RU" dirty="0" err="1" smtClean="0"/>
              <a:t>басым</a:t>
            </a:r>
            <a:r>
              <a:rPr lang="ru-RU" dirty="0" smtClean="0"/>
              <a:t> </a:t>
            </a:r>
            <a:r>
              <a:rPr lang="ru-RU" dirty="0" err="1" smtClean="0"/>
              <a:t>көпшілігіне</a:t>
            </a:r>
            <a:r>
              <a:rPr lang="ru-RU" dirty="0" smtClean="0"/>
              <a:t> </a:t>
            </a:r>
            <a:r>
              <a:rPr lang="ru-RU" dirty="0" err="1" smtClean="0"/>
              <a:t>таралатын</a:t>
            </a:r>
            <a:r>
              <a:rPr lang="ru-RU" dirty="0" smtClean="0"/>
              <a:t> </a:t>
            </a:r>
            <a:r>
              <a:rPr lang="ru-RU" dirty="0" err="1" smtClean="0"/>
              <a:t>институттардың</a:t>
            </a:r>
            <a:r>
              <a:rPr lang="ru-RU" dirty="0" smtClean="0"/>
              <a:t> </a:t>
            </a:r>
            <a:r>
              <a:rPr lang="ru-RU" dirty="0" err="1" smtClean="0"/>
              <a:t>жиынтығы</a:t>
            </a:r>
            <a:r>
              <a:rPr lang="ru-RU" dirty="0" smtClean="0"/>
              <a:t> </a:t>
            </a:r>
            <a:r>
              <a:rPr lang="ru-RU" dirty="0" err="1" smtClean="0"/>
              <a:t>жер</a:t>
            </a:r>
            <a:r>
              <a:rPr lang="ru-RU" dirty="0" smtClean="0"/>
              <a:t> </a:t>
            </a:r>
            <a:r>
              <a:rPr lang="ru-RU" dirty="0" err="1" smtClean="0"/>
              <a:t>құқығының</a:t>
            </a:r>
            <a:r>
              <a:rPr lang="ru-RU" dirty="0" smtClean="0"/>
              <a:t> </a:t>
            </a:r>
            <a:r>
              <a:rPr lang="ru-RU" dirty="0" err="1" smtClean="0"/>
              <a:t>жалпы</a:t>
            </a:r>
            <a:r>
              <a:rPr lang="ru-RU" dirty="0" smtClean="0"/>
              <a:t> </a:t>
            </a:r>
            <a:r>
              <a:rPr lang="ru-RU" dirty="0" err="1" smtClean="0"/>
              <a:t>бөлімін</a:t>
            </a:r>
            <a:r>
              <a:rPr lang="ru-RU" dirty="0" smtClean="0"/>
              <a:t> </a:t>
            </a:r>
            <a:r>
              <a:rPr lang="ru-RU" dirty="0" err="1" smtClean="0"/>
              <a:t>құрайды</a:t>
            </a:r>
            <a:r>
              <a:rPr lang="ru-RU" dirty="0" smtClean="0"/>
              <a:t>. </a:t>
            </a:r>
            <a:endParaRPr lang="ru-RU" dirty="0"/>
          </a:p>
        </p:txBody>
      </p:sp>
      <p:sp>
        <p:nvSpPr>
          <p:cNvPr id="13" name="Прямоугольник 12"/>
          <p:cNvSpPr/>
          <p:nvPr/>
        </p:nvSpPr>
        <p:spPr>
          <a:xfrm>
            <a:off x="8584442" y="3646819"/>
            <a:ext cx="3433388" cy="1754326"/>
          </a:xfrm>
          <a:prstGeom prst="rect">
            <a:avLst/>
          </a:prstGeom>
          <a:ln>
            <a:solidFill>
              <a:schemeClr val="accent1"/>
            </a:solidFill>
          </a:ln>
        </p:spPr>
        <p:txBody>
          <a:bodyPr wrap="square">
            <a:spAutoFit/>
          </a:bodyPr>
          <a:lstStyle/>
          <a:p>
            <a:pPr algn="just"/>
            <a:r>
              <a:rPr lang="ru-RU" dirty="0" err="1" smtClean="0"/>
              <a:t>Жер</a:t>
            </a:r>
            <a:r>
              <a:rPr lang="ru-RU" dirty="0" smtClean="0"/>
              <a:t> </a:t>
            </a:r>
            <a:r>
              <a:rPr lang="ru-RU" dirty="0" err="1" smtClean="0"/>
              <a:t>құқығының</a:t>
            </a:r>
            <a:r>
              <a:rPr lang="ru-RU" dirty="0" smtClean="0"/>
              <a:t> </a:t>
            </a:r>
            <a:r>
              <a:rPr lang="ru-RU" dirty="0" err="1" smtClean="0"/>
              <a:t>ерекше</a:t>
            </a:r>
            <a:r>
              <a:rPr lang="ru-RU" dirty="0" smtClean="0"/>
              <a:t> </a:t>
            </a:r>
            <a:r>
              <a:rPr lang="ru-RU" dirty="0" err="1" smtClean="0"/>
              <a:t>бөлімі</a:t>
            </a:r>
            <a:r>
              <a:rPr lang="ru-RU" dirty="0" smtClean="0"/>
              <a:t> </a:t>
            </a:r>
            <a:r>
              <a:rPr lang="ru-RU" dirty="0" err="1" smtClean="0"/>
              <a:t>шартты</a:t>
            </a:r>
            <a:r>
              <a:rPr lang="ru-RU" dirty="0" smtClean="0"/>
              <a:t> </a:t>
            </a:r>
            <a:r>
              <a:rPr lang="ru-RU" dirty="0" err="1" smtClean="0"/>
              <a:t>түрде</a:t>
            </a:r>
            <a:r>
              <a:rPr lang="ru-RU" dirty="0" smtClean="0"/>
              <a:t> </a:t>
            </a:r>
            <a:r>
              <a:rPr lang="ru-RU" dirty="0" err="1" smtClean="0"/>
              <a:t>бағыныңқы</a:t>
            </a:r>
            <a:r>
              <a:rPr lang="ru-RU" dirty="0" smtClean="0"/>
              <a:t> </a:t>
            </a:r>
            <a:r>
              <a:rPr lang="ru-RU" dirty="0" err="1" smtClean="0"/>
              <a:t>сипатқа</a:t>
            </a:r>
            <a:r>
              <a:rPr lang="ru-RU" dirty="0" smtClean="0"/>
              <a:t> </a:t>
            </a:r>
            <a:r>
              <a:rPr lang="ru-RU" dirty="0" err="1" smtClean="0"/>
              <a:t>ие</a:t>
            </a:r>
            <a:r>
              <a:rPr lang="ru-RU" dirty="0" smtClean="0"/>
              <a:t>, ж</a:t>
            </a:r>
            <a:r>
              <a:rPr lang="en-US" dirty="0" smtClean="0"/>
              <a:t>ə</a:t>
            </a:r>
            <a:r>
              <a:rPr lang="ru-RU" dirty="0" smtClean="0"/>
              <a:t>не </a:t>
            </a:r>
            <a:r>
              <a:rPr lang="ru-RU" dirty="0" err="1" smtClean="0"/>
              <a:t>Қазақстан</a:t>
            </a:r>
            <a:r>
              <a:rPr lang="ru-RU" dirty="0" smtClean="0"/>
              <a:t> </a:t>
            </a:r>
            <a:r>
              <a:rPr lang="ru-RU" dirty="0" err="1" smtClean="0"/>
              <a:t>Республикасының</a:t>
            </a:r>
            <a:r>
              <a:rPr lang="ru-RU" dirty="0" smtClean="0"/>
              <a:t> </a:t>
            </a:r>
            <a:r>
              <a:rPr lang="ru-RU" dirty="0" err="1" smtClean="0"/>
              <a:t>мемлекеттік</a:t>
            </a:r>
            <a:r>
              <a:rPr lang="ru-RU" dirty="0" smtClean="0"/>
              <a:t> </a:t>
            </a:r>
            <a:r>
              <a:rPr lang="ru-RU" dirty="0" err="1" smtClean="0"/>
              <a:t>жер</a:t>
            </a:r>
            <a:r>
              <a:rPr lang="ru-RU" dirty="0" smtClean="0"/>
              <a:t> </a:t>
            </a:r>
            <a:r>
              <a:rPr lang="ru-RU" dirty="0" err="1" smtClean="0"/>
              <a:t>қоры</a:t>
            </a:r>
            <a:r>
              <a:rPr lang="ru-RU" dirty="0" smtClean="0"/>
              <a:t> </a:t>
            </a:r>
            <a:r>
              <a:rPr lang="ru-RU" dirty="0" err="1" smtClean="0"/>
              <a:t>институттарынан</a:t>
            </a:r>
            <a:r>
              <a:rPr lang="ru-RU" dirty="0" smtClean="0"/>
              <a:t> </a:t>
            </a:r>
            <a:r>
              <a:rPr lang="ru-RU" dirty="0" err="1" smtClean="0"/>
              <a:t>құралған</a:t>
            </a:r>
            <a:endParaRPr lang="ru-RU" dirty="0"/>
          </a:p>
        </p:txBody>
      </p:sp>
    </p:spTree>
    <p:extLst>
      <p:ext uri="{BB962C8B-B14F-4D97-AF65-F5344CB8AC3E}">
        <p14:creationId xmlns:p14="http://schemas.microsoft.com/office/powerpoint/2010/main" val="832246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970615" y="864186"/>
            <a:ext cx="5270527" cy="49530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0" algn="ctr">
              <a:lnSpc>
                <a:spcPct val="100000"/>
              </a:lnSpc>
              <a:spcBef>
                <a:spcPts val="0"/>
              </a:spcBef>
              <a:spcAft>
                <a:spcPts val="0"/>
              </a:spcAft>
              <a:defRPr/>
            </a:pPr>
            <a:r>
              <a:rPr lang="kk-KZ" altLang="ru-RU" sz="1600" dirty="0" smtClean="0">
                <a:solidFill>
                  <a:schemeClr val="tx1"/>
                </a:solidFill>
                <a:latin typeface="Arial" panose="020B0604020202020204" pitchFamily="34" charset="0"/>
              </a:rPr>
              <a:t>ЖАЛПЫ БӨЛІМ</a:t>
            </a:r>
          </a:p>
          <a:p>
            <a:pPr indent="0">
              <a:lnSpc>
                <a:spcPct val="100000"/>
              </a:lnSpc>
              <a:spcBef>
                <a:spcPts val="0"/>
              </a:spcBef>
              <a:spcAft>
                <a:spcPts val="0"/>
              </a:spcAft>
              <a:defRPr/>
            </a:pPr>
            <a:endParaRPr lang="kk-KZ" altLang="ru-RU" sz="1600" dirty="0" smtClean="0">
              <a:solidFill>
                <a:schemeClr val="tx1"/>
              </a:solidFill>
              <a:latin typeface="Arial" panose="020B0604020202020204" pitchFamily="34" charset="0"/>
            </a:endParaRP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құқығының түсінігі, пәні, әдісі, жүйесі</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құқығының қағидалары</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құқығының тарихы</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құқығының қайнар көздері</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құқық қатынастары</a:t>
            </a: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Жерге меншік құқығы</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пайдалану құқығы</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телімдерінің құқықтық тәртібі</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Жерге меншік құқығы мен жер пайдалану құқықғын қорғау</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төлемдері</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Сервитуттар </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қорын мемлекеттік басқару</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Жерді қорғау, жерге орналастыру, жер мониторингі, жер кадастры</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заңдарын бұзған үшін заңды жауаптылық</a:t>
            </a:r>
          </a:p>
          <a:p>
            <a:pPr indent="0">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Жер даулары</a:t>
            </a:r>
            <a:endParaRPr lang="ru-RU" altLang="ru-RU" sz="1600" dirty="0" smtClean="0">
              <a:solidFill>
                <a:schemeClr val="tx1"/>
              </a:solidFill>
              <a:latin typeface="Arial" panose="020B0604020202020204" pitchFamily="34" charset="0"/>
            </a:endParaRPr>
          </a:p>
        </p:txBody>
      </p:sp>
      <p:sp>
        <p:nvSpPr>
          <p:cNvPr id="3" name="Rectangle 6"/>
          <p:cNvSpPr txBox="1">
            <a:spLocks noChangeArrowheads="1"/>
          </p:cNvSpPr>
          <p:nvPr/>
        </p:nvSpPr>
        <p:spPr>
          <a:xfrm>
            <a:off x="7086600" y="864186"/>
            <a:ext cx="4038600" cy="50292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0" algn="ctr">
              <a:lnSpc>
                <a:spcPct val="80000"/>
              </a:lnSpc>
              <a:defRPr/>
            </a:pPr>
            <a:r>
              <a:rPr lang="kk-KZ" altLang="ru-RU" sz="1600" dirty="0" smtClean="0">
                <a:latin typeface="Arial" panose="020B0604020202020204" pitchFamily="34" charset="0"/>
              </a:rPr>
              <a:t>ЕРЕКШЕ БӨЛІМ</a:t>
            </a:r>
          </a:p>
          <a:p>
            <a:pPr indent="0" algn="just">
              <a:lnSpc>
                <a:spcPct val="80000"/>
              </a:lnSpc>
              <a:defRPr/>
            </a:pPr>
            <a:endParaRPr lang="kk-KZ" altLang="ru-RU" sz="1600" dirty="0" smtClean="0">
              <a:latin typeface="Arial" panose="020B0604020202020204" pitchFamily="34" charset="0"/>
            </a:endParaRP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Ауыл шаруашылық мақсатындағы жерлердің құқықтық тәртібі</a:t>
            </a: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Елді менеке жерлерінің құқықтық тәртібі</a:t>
            </a: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Өнеркәсіптік, көлік, байланыс, қорғаныс және ауыл шаруашылығынан өзге мақсатқа арналған жерлердің құқықтық тәртібі</a:t>
            </a: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Ерекше қорғалатын аумақтар жерлерінің құқықтық тәртібі</a:t>
            </a: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 Су қоры жерлерінің құқықтық тәртібі</a:t>
            </a: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 Орман қоры жерлерінің құқықтық тәртібі</a:t>
            </a:r>
          </a:p>
          <a:p>
            <a:pPr indent="0" algn="just">
              <a:lnSpc>
                <a:spcPct val="100000"/>
              </a:lnSpc>
              <a:spcBef>
                <a:spcPts val="0"/>
              </a:spcBef>
              <a:spcAft>
                <a:spcPts val="0"/>
              </a:spcAft>
              <a:buFontTx/>
              <a:buChar char="-"/>
              <a:defRPr/>
            </a:pPr>
            <a:r>
              <a:rPr lang="kk-KZ" altLang="ru-RU" sz="1600" dirty="0" smtClean="0">
                <a:solidFill>
                  <a:schemeClr val="tx1"/>
                </a:solidFill>
                <a:latin typeface="Arial" panose="020B0604020202020204" pitchFamily="34" charset="0"/>
              </a:rPr>
              <a:t>Босалқы және пайдалануға жарамсыз жерлердің құқықтық тәртібі</a:t>
            </a:r>
          </a:p>
          <a:p>
            <a:pPr>
              <a:lnSpc>
                <a:spcPct val="80000"/>
              </a:lnSpc>
              <a:buFontTx/>
              <a:buChar char="-"/>
              <a:defRPr/>
            </a:pPr>
            <a:endParaRPr lang="ru-RU" altLang="ru-RU" sz="1600" dirty="0" smtClean="0">
              <a:latin typeface="Arial" panose="020B0604020202020204" pitchFamily="34" charset="0"/>
            </a:endParaRPr>
          </a:p>
        </p:txBody>
      </p:sp>
    </p:spTree>
    <p:extLst>
      <p:ext uri="{BB962C8B-B14F-4D97-AF65-F5344CB8AC3E}">
        <p14:creationId xmlns:p14="http://schemas.microsoft.com/office/powerpoint/2010/main" val="283890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7599" y="906307"/>
            <a:ext cx="10406743" cy="830997"/>
          </a:xfrm>
          <a:prstGeom prst="rect">
            <a:avLst/>
          </a:prstGeom>
          <a:ln>
            <a:solidFill>
              <a:schemeClr val="accent1"/>
            </a:solidFill>
          </a:ln>
        </p:spPr>
        <p:txBody>
          <a:bodyPr wrap="square">
            <a:spAutoFit/>
          </a:bodyPr>
          <a:lstStyle/>
          <a:p>
            <a:pPr indent="540385" algn="just">
              <a:spcAft>
                <a:spcPts val="0"/>
              </a:spcAft>
            </a:pPr>
            <a:r>
              <a:rPr lang="kk-KZ" sz="2400" b="1" i="1" dirty="0">
                <a:latin typeface="Times New Roman" panose="02020603050405020304" pitchFamily="18" charset="0"/>
                <a:ea typeface="Times New Roman" panose="02020603050405020304" pitchFamily="18" charset="0"/>
                <a:cs typeface="Times New Roman" panose="02020603050405020304" pitchFamily="18" charset="0"/>
              </a:rPr>
              <a:t>Жер құқығының </a:t>
            </a:r>
            <a:r>
              <a:rPr lang="kk-KZ" sz="2400" b="1" i="1" dirty="0" smtClean="0">
                <a:latin typeface="Times New Roman" panose="02020603050405020304" pitchFamily="18" charset="0"/>
                <a:ea typeface="Times New Roman" panose="02020603050405020304" pitchFamily="18" charset="0"/>
                <a:cs typeface="Times New Roman" panose="02020603050405020304" pitchFamily="18" charset="0"/>
              </a:rPr>
              <a:t>қағидалары </a:t>
            </a:r>
            <a:r>
              <a:rPr lang="kk-KZ" sz="2400" dirty="0">
                <a:latin typeface="Times New Roman" panose="02020603050405020304" pitchFamily="18" charset="0"/>
                <a:ea typeface="Times New Roman" panose="02020603050405020304" pitchFamily="18" charset="0"/>
                <a:cs typeface="Times New Roman" panose="02020603050405020304" pitchFamily="18" charset="0"/>
              </a:rPr>
              <a:t>– жер құқық қатынастарын реттеуде басшылыққа алынатын негізгі заңды түрде бекітілген бастамалар жиынтығы. </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1277258" y="2052216"/>
            <a:ext cx="10377714" cy="3785652"/>
          </a:xfrm>
          <a:prstGeom prst="rect">
            <a:avLst/>
          </a:prstGeom>
        </p:spPr>
        <p:txBody>
          <a:bodyPr wrap="square">
            <a:spAutoFit/>
          </a:bodyPr>
          <a:lstStyle/>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Қазақстан Республикасы аумағының тұтастығы, қол сұғылмаушылығы және бөлінбейтіндігі;</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Жерді табиғи ресурс, Қазақстан Республикасы халқының өмірі мен қызметінің негізі ретінде сақтау;</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Жерді қорғау және ұтымды пайдалану;</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Экологиялық қауіпсіздікті қамтамасыз ету;</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Жерді нысаналы пайдалану;</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Ауыл шаруашылық мақсатындағы жерлердің басымдығы;</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Жердің жай-күйі және оған қол жетімділік туралы ақпаратпен қамтамасыз ету;</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kk-KZ" sz="2000" dirty="0">
                <a:latin typeface="Times New Roman" panose="02020603050405020304" pitchFamily="18" charset="0"/>
                <a:ea typeface="Times New Roman" panose="02020603050405020304" pitchFamily="18" charset="0"/>
                <a:cs typeface="Times New Roman" panose="02020603050405020304" pitchFamily="18" charset="0"/>
              </a:rPr>
              <a:t>Жерді пайдалану мен қорғау жөніндегі іс шараларды мемлекеттік қолдау;</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Жерге</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залал</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келуін</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болдырмау</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оның</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зардаптарын</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жою</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ü"/>
              <a:tabLst>
                <a:tab pos="457200" algn="l"/>
              </a:tabLst>
            </a:pP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Жерді</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ақылы</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пайдалану</a:t>
            </a:r>
            <a:r>
              <a:rPr lang="kk-KZ"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5123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3287486" y="540658"/>
            <a:ext cx="5551714" cy="83820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kk-KZ" altLang="ru-RU" sz="2800" smtClean="0">
                <a:solidFill>
                  <a:schemeClr val="tx1"/>
                </a:solidFill>
                <a:latin typeface="Arial" panose="020B0604020202020204" pitchFamily="34" charset="0"/>
              </a:rPr>
              <a:t>ЖЕР ҚҰҚЫҒЫНЫҢ ӘДІСТЕРІ</a:t>
            </a:r>
            <a:endParaRPr lang="ru-RU" altLang="ru-RU" sz="2800" dirty="0" smtClean="0">
              <a:solidFill>
                <a:schemeClr val="tx1"/>
              </a:solidFill>
              <a:latin typeface="Arial" panose="020B0604020202020204" pitchFamily="34" charset="0"/>
            </a:endParaRPr>
          </a:p>
        </p:txBody>
      </p:sp>
      <p:sp>
        <p:nvSpPr>
          <p:cNvPr id="3" name="Rectangle 5"/>
          <p:cNvSpPr txBox="1">
            <a:spLocks noChangeArrowheads="1"/>
          </p:cNvSpPr>
          <p:nvPr/>
        </p:nvSpPr>
        <p:spPr>
          <a:xfrm>
            <a:off x="1268186" y="1455058"/>
            <a:ext cx="4038600" cy="44958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defRPr/>
            </a:pPr>
            <a:r>
              <a:rPr lang="kk-KZ" altLang="ru-RU" dirty="0" smtClean="0">
                <a:latin typeface="Arial" panose="020B0604020202020204" pitchFamily="34" charset="0"/>
              </a:rPr>
              <a:t>ДИСПОЗИТИВТІК </a:t>
            </a:r>
          </a:p>
          <a:p>
            <a:pPr>
              <a:lnSpc>
                <a:spcPct val="150000"/>
              </a:lnSpc>
              <a:buFont typeface="Wingdings" panose="05000000000000000000" pitchFamily="2" charset="2"/>
              <a:buNone/>
              <a:defRPr/>
            </a:pPr>
            <a:r>
              <a:rPr lang="kk-KZ" altLang="ru-RU" dirty="0" smtClean="0"/>
              <a:t>	жер </a:t>
            </a:r>
            <a:r>
              <a:rPr lang="kk-KZ" altLang="ru-RU" dirty="0"/>
              <a:t>құқық қатынастары қатысушыларының теңдігіне, шарт еркіндігіне негізделген</a:t>
            </a:r>
            <a:endParaRPr lang="ru-RU" altLang="ru-RU" dirty="0" smtClean="0">
              <a:latin typeface="Arial" panose="020B0604020202020204" pitchFamily="34" charset="0"/>
            </a:endParaRPr>
          </a:p>
        </p:txBody>
      </p:sp>
      <p:sp>
        <p:nvSpPr>
          <p:cNvPr id="4" name="Rectangle 6"/>
          <p:cNvSpPr txBox="1">
            <a:spLocks noChangeArrowheads="1"/>
          </p:cNvSpPr>
          <p:nvPr/>
        </p:nvSpPr>
        <p:spPr>
          <a:xfrm>
            <a:off x="5918200" y="1378858"/>
            <a:ext cx="5105400" cy="457200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defRPr/>
            </a:pPr>
            <a:r>
              <a:rPr lang="kk-KZ" altLang="ru-RU" dirty="0" smtClean="0">
                <a:latin typeface="Arial" panose="020B0604020202020204" pitchFamily="34" charset="0"/>
              </a:rPr>
              <a:t>                      ИМПЕРАТИВТІК </a:t>
            </a:r>
          </a:p>
          <a:p>
            <a:pPr algn="just">
              <a:lnSpc>
                <a:spcPct val="150000"/>
              </a:lnSpc>
              <a:buFont typeface="Wingdings" panose="05000000000000000000" pitchFamily="2" charset="2"/>
              <a:buNone/>
              <a:defRPr/>
            </a:pPr>
            <a:r>
              <a:rPr lang="kk-KZ" altLang="ru-RU" dirty="0" smtClean="0"/>
              <a:t> билік </a:t>
            </a:r>
            <a:r>
              <a:rPr lang="kk-KZ" altLang="ru-RU" dirty="0"/>
              <a:t>пен бағыныштылыққа негізделген, міндетті қатысушысы мемлекет немесе мемлекет мүддесін білдіретін билік органдары болады.</a:t>
            </a:r>
            <a:endParaRPr lang="ru-RU" altLang="ru-RU" dirty="0" smtClean="0">
              <a:latin typeface="Arial" panose="020B0604020202020204" pitchFamily="34" charset="0"/>
            </a:endParaRPr>
          </a:p>
        </p:txBody>
      </p:sp>
      <p:cxnSp>
        <p:nvCxnSpPr>
          <p:cNvPr id="6" name="Прямая со стрелкой 5"/>
          <p:cNvCxnSpPr/>
          <p:nvPr/>
        </p:nvCxnSpPr>
        <p:spPr>
          <a:xfrm>
            <a:off x="5428343" y="959758"/>
            <a:ext cx="2394857" cy="419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a:off x="2786743" y="959758"/>
            <a:ext cx="2641600" cy="495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057209"/>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73</TotalTime>
  <Words>591</Words>
  <Application>Microsoft Office PowerPoint</Application>
  <PresentationFormat>Широкоэкранный</PresentationFormat>
  <Paragraphs>70</Paragraphs>
  <Slides>9</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Calibri</vt:lpstr>
      <vt:lpstr>Calibri Light</vt:lpstr>
      <vt:lpstr>Times New Roman</vt:lpstr>
      <vt:lpstr>Wingdings</vt:lpstr>
      <vt:lpstr>Ретро</vt:lpstr>
      <vt:lpstr>ЖЕР ҚҰҚЫҒЫНЫҢ ТҮСІНІГІ, ПӘНІ, ЖҮЙЕСІ ЖӘНЕ ҚАҒИДАЛАРЫ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ҚҰҚЫҒЫНЫҢ ТҮСІНІГІ, ПӘНІ, ЖҮЙЕСІ ЖӘНЕ ҚАҒИДАЛАРЫ</dc:title>
  <dc:creator>user</dc:creator>
  <cp:lastModifiedBy>user</cp:lastModifiedBy>
  <cp:revision>8</cp:revision>
  <dcterms:created xsi:type="dcterms:W3CDTF">2019-09-10T16:28:59Z</dcterms:created>
  <dcterms:modified xsi:type="dcterms:W3CDTF">2019-09-17T15:29:23Z</dcterms:modified>
</cp:coreProperties>
</file>